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0066"/>
    <a:srgbClr val="FF00FF"/>
    <a:srgbClr val="9E2A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59" autoAdjust="0"/>
    <p:restoredTop sz="97158" autoAdjust="0"/>
  </p:normalViewPr>
  <p:slideViewPr>
    <p:cSldViewPr>
      <p:cViewPr varScale="1">
        <p:scale>
          <a:sx n="72" d="100"/>
          <a:sy n="72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839039-412C-4F9D-B00B-FC65E2D89BA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BE5F7B-8887-433A-AF43-68C2A61FEC6F}">
      <dgm:prSet/>
      <dgm:spPr/>
      <dgm:t>
        <a:bodyPr/>
        <a:lstStyle/>
        <a:p>
          <a:pPr rtl="0"/>
          <a:r>
            <a:rPr lang="en-US" u="sng" smtClean="0"/>
            <a:t>Learning Outcomes</a:t>
          </a:r>
          <a:endParaRPr lang="en-US"/>
        </a:p>
      </dgm:t>
    </dgm:pt>
    <dgm:pt modelId="{66557CC8-95E1-4F1C-A417-B2BF84F30539}" type="parTrans" cxnId="{7ABD6CC2-53C0-4A20-BAFC-00A47D884220}">
      <dgm:prSet/>
      <dgm:spPr/>
      <dgm:t>
        <a:bodyPr/>
        <a:lstStyle/>
        <a:p>
          <a:endParaRPr lang="en-US"/>
        </a:p>
      </dgm:t>
    </dgm:pt>
    <dgm:pt modelId="{3E01A45A-6AE5-4F9F-8558-A70637F04D72}" type="sibTrans" cxnId="{7ABD6CC2-53C0-4A20-BAFC-00A47D884220}">
      <dgm:prSet/>
      <dgm:spPr/>
      <dgm:t>
        <a:bodyPr/>
        <a:lstStyle/>
        <a:p>
          <a:endParaRPr lang="en-US"/>
        </a:p>
      </dgm:t>
    </dgm:pt>
    <dgm:pt modelId="{B029E7A8-CBC2-49E6-BC71-6E4310C2992A}" type="pres">
      <dgm:prSet presAssocID="{33839039-412C-4F9D-B00B-FC65E2D89BA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9B4F4A-AC03-49D0-8C5B-259A59F7478D}" type="pres">
      <dgm:prSet presAssocID="{F1BE5F7B-8887-433A-AF43-68C2A61FEC6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E5DE57-4532-4970-9B5D-3B7CE6A84EE6}" type="presOf" srcId="{33839039-412C-4F9D-B00B-FC65E2D89BA5}" destId="{B029E7A8-CBC2-49E6-BC71-6E4310C2992A}" srcOrd="0" destOrd="0" presId="urn:microsoft.com/office/officeart/2005/8/layout/vList2"/>
    <dgm:cxn modelId="{965860CC-9FB8-44C8-B356-3F64F0640D69}" type="presOf" srcId="{F1BE5F7B-8887-433A-AF43-68C2A61FEC6F}" destId="{EF9B4F4A-AC03-49D0-8C5B-259A59F7478D}" srcOrd="0" destOrd="0" presId="urn:microsoft.com/office/officeart/2005/8/layout/vList2"/>
    <dgm:cxn modelId="{7ABD6CC2-53C0-4A20-BAFC-00A47D884220}" srcId="{33839039-412C-4F9D-B00B-FC65E2D89BA5}" destId="{F1BE5F7B-8887-433A-AF43-68C2A61FEC6F}" srcOrd="0" destOrd="0" parTransId="{66557CC8-95E1-4F1C-A417-B2BF84F30539}" sibTransId="{3E01A45A-6AE5-4F9F-8558-A70637F04D72}"/>
    <dgm:cxn modelId="{D58727D5-9F01-4826-94B6-7E72E05BB5FB}" type="presParOf" srcId="{B029E7A8-CBC2-49E6-BC71-6E4310C2992A}" destId="{EF9B4F4A-AC03-49D0-8C5B-259A59F747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B4F4A-AC03-49D0-8C5B-259A59F7478D}">
      <dsp:nvSpPr>
        <dsp:cNvPr id="0" name=""/>
        <dsp:cNvSpPr/>
      </dsp:nvSpPr>
      <dsp:spPr>
        <a:xfrm>
          <a:off x="0" y="6160"/>
          <a:ext cx="4038600" cy="695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u="sng" kern="1200" smtClean="0"/>
            <a:t>Learning Outcomes</a:t>
          </a:r>
          <a:endParaRPr lang="en-US" sz="2900" kern="1200"/>
        </a:p>
      </dsp:txBody>
      <dsp:txXfrm>
        <a:off x="33955" y="40115"/>
        <a:ext cx="3970690" cy="627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69A59-324F-43F3-8CE3-C107D2289D1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019E1-8CEC-4ED0-BC0A-FAB32D3FA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1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019E1-8CEC-4ED0-BC0A-FAB32D3FAD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91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019E1-8CEC-4ED0-BC0A-FAB32D3FAD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7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3B077FB-CA0D-4633-B156-F18858E6F5B6}" type="datetimeFigureOut">
              <a:rPr lang="en-US" smtClean="0"/>
              <a:t>7/25/2013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6B86E5-BEC4-4525-A654-B487205E76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WEL-COME TO ALL</a:t>
            </a:r>
            <a:endParaRPr lang="en-US" sz="6000" dirty="0">
              <a:solidFill>
                <a:srgbClr val="0070C0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57200"/>
            <a:ext cx="5105400" cy="4219605"/>
          </a:xfrm>
        </p:spPr>
      </p:pic>
      <p:sp>
        <p:nvSpPr>
          <p:cNvPr id="11" name="Rounded Rectangle 10"/>
          <p:cNvSpPr/>
          <p:nvPr/>
        </p:nvSpPr>
        <p:spPr>
          <a:xfrm flipV="1">
            <a:off x="533400" y="5029198"/>
            <a:ext cx="8077200" cy="9906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/>
          <p:cNvSpPr/>
          <p:nvPr/>
        </p:nvSpPr>
        <p:spPr>
          <a:xfrm>
            <a:off x="2133600" y="76200"/>
            <a:ext cx="5486400" cy="495299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36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 -0.01 0.014 -0.021 0.021 -0.035 C 0.04 -0.075 0.045 -0.114 0.031 -0.12 C 0.017 -0.127 -0.01 -0.099 -0.029 -0.059 C -0.039 -0.038 -0.045 -0.018 -0.047 -0.003 C -0.05 0.009 -0.051 0.021 -0.051 0.035 C -0.051 0.08 -0.038 0.117 -0.023 0.117 C -0.008 0.117 0.005 0.08 0.005 0.035 C 0.005 0.014 0.002 -0.006 -0.003 -0.02 C -0.005 -0.032 -0.01 -0.045 -0.016 -0.058 C -0.036 -0.099 -0.063 -0.127 -0.077 -0.12 C -0.091 -0.113 -0.086 -0.075 -0.066 -0.034 C -0.058 -0.015 -0.047 0.001 -0.036 0.012 C -0.028 0.022 -0.019 0.031 -0.007 0.04 C 0.029 0.069 0.065 0.082 0.075 0.07 C 0.084 0.058 0.064 0.025 0.028 -0.003 C 0.013 -0.015 -0.003 -0.024 -0.016 -0.03 C -0.028 -0.036 -0.043 -0.041 -0.059 -0.044 C -0.103 -0.054 -0.141 -0.051 -0.144 -0.035 C -0.148 -0.02 -0.115 0 -0.071 0.01 C -0.051 0.014 -0.032 0.016 -0.017 0.015 C -0.004 0.015 0.01 0.013 0.025 0.01 C 0.069 0 0.102 -0.021 0.098 -0.036 C 0.095 -0.051 0.057 -0.055 0.013 -0.045 C -0.008 -0.04 -0.027 -0.033 -0.04 -0.025 C -0.051 -0.019 -0.062 -0.012 -0.074 -0.003 C -0.109 0.026 -0.13 0.058 -0.12 0.07 C -0.111 0.082 -0.074 0.069 -0.039 0.041 C -0.022 0.027 -0.008 0.013 0 0 Z" pathEditMode="relative" ptsTypes="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077200" cy="5181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SWAPAN KUMAR BHOWMIK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ASSISTANT TEACHER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CHILONIA UNION HIGH SCHOOL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SENBAG,NOAKHALI.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3349616" cy="350520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721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3196" y="457200"/>
            <a:ext cx="8183880" cy="13716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Look at the following pictures and say what are called the men and what do they do?</a:t>
            </a:r>
            <a:endParaRPr lang="en-US" sz="3200" dirty="0">
              <a:solidFill>
                <a:srgbClr val="00B0F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7335"/>
            <a:ext cx="3810000" cy="4337914"/>
          </a:xfrm>
        </p:spPr>
      </p:pic>
      <p:sp>
        <p:nvSpPr>
          <p:cNvPr id="10" name="TextBox 9"/>
          <p:cNvSpPr txBox="1"/>
          <p:nvPr/>
        </p:nvSpPr>
        <p:spPr>
          <a:xfrm>
            <a:off x="838200" y="616671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RICKSHAW PULLER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6166714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3"/>
                </a:solidFill>
              </a:rPr>
              <a:t>MECHANIC</a:t>
            </a:r>
            <a:endParaRPr lang="en-US" sz="3200" dirty="0">
              <a:solidFill>
                <a:schemeClr val="accent3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757" y="1752600"/>
            <a:ext cx="4232189" cy="4451184"/>
          </a:xfrm>
        </p:spPr>
      </p:pic>
    </p:spTree>
    <p:extLst>
      <p:ext uri="{BB962C8B-B14F-4D97-AF65-F5344CB8AC3E}">
        <p14:creationId xmlns:p14="http://schemas.microsoft.com/office/powerpoint/2010/main" val="380164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70C0"/>
                </a:solidFill>
              </a:rPr>
              <a:t>Look at these pictures and say  who led these kinds of aircrafts and where are their work place?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0" y="1676400"/>
            <a:ext cx="4175980" cy="3276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00200"/>
            <a:ext cx="4495800" cy="3352800"/>
          </a:xfrm>
        </p:spPr>
      </p:pic>
      <p:sp>
        <p:nvSpPr>
          <p:cNvPr id="7" name="TextBox 6"/>
          <p:cNvSpPr txBox="1"/>
          <p:nvPr/>
        </p:nvSpPr>
        <p:spPr>
          <a:xfrm>
            <a:off x="2362200" y="5257800"/>
            <a:ext cx="533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Astronauts/  In the Space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780288" y="2743200"/>
            <a:ext cx="7964424" cy="28956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“SPACE TECHNOLOGY”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1600" y="2743200"/>
            <a:ext cx="72390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4"/>
          <p:cNvSpPr txBox="1">
            <a:spLocks/>
          </p:cNvSpPr>
          <p:nvPr/>
        </p:nvSpPr>
        <p:spPr>
          <a:xfrm>
            <a:off x="2057400" y="465859"/>
            <a:ext cx="5410200" cy="18201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anchor="b">
            <a:normAutofit fontScale="82500" lnSpcReduction="200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B0F0"/>
                </a:solidFill>
              </a:rPr>
              <a:t>CLASS-TEN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ENGLISH 1ST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PAPER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>
                <a:solidFill>
                  <a:srgbClr val="0070C0"/>
                </a:solidFill>
              </a:rPr>
              <a:t>UNIT-EIGHT,LESSON-3.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286000" y="465859"/>
            <a:ext cx="4724400" cy="1667741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8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295400"/>
            <a:ext cx="6553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660066"/>
                </a:solidFill>
              </a:rPr>
              <a:t>By the end of the lesson, learners </a:t>
            </a:r>
            <a:r>
              <a:rPr lang="en-US" sz="3200" dirty="0">
                <a:solidFill>
                  <a:srgbClr val="660066"/>
                </a:solidFill>
              </a:rPr>
              <a:t>will be able to </a:t>
            </a:r>
            <a:r>
              <a:rPr lang="en-US" sz="3200" dirty="0" smtClean="0">
                <a:solidFill>
                  <a:srgbClr val="0070C0"/>
                </a:solidFill>
              </a:rPr>
              <a:t>-------1.Talk </a:t>
            </a:r>
            <a:r>
              <a:rPr lang="en-US" sz="3200" dirty="0">
                <a:solidFill>
                  <a:srgbClr val="0070C0"/>
                </a:solidFill>
              </a:rPr>
              <a:t>about the pictures related to </a:t>
            </a:r>
            <a:r>
              <a:rPr lang="en-US" sz="3200" dirty="0" smtClean="0">
                <a:solidFill>
                  <a:srgbClr val="0070C0"/>
                </a:solidFill>
              </a:rPr>
              <a:t>the topics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gradually</a:t>
            </a:r>
            <a:r>
              <a:rPr lang="en-US" sz="3200" dirty="0" smtClean="0"/>
              <a:t>.</a:t>
            </a:r>
            <a:endParaRPr lang="en-US" sz="3200" dirty="0"/>
          </a:p>
          <a:p>
            <a:pPr algn="ctr"/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2.Read a biography of Neil Armstrong.</a:t>
            </a:r>
            <a:endParaRPr lang="en-US" sz="3200" dirty="0">
              <a:solidFill>
                <a:schemeClr val="accent2"/>
              </a:solidFill>
            </a:endParaRPr>
          </a:p>
          <a:p>
            <a:pPr algn="ctr"/>
            <a:r>
              <a:rPr lang="en-US" sz="3200" dirty="0" smtClean="0"/>
              <a:t>3.Fill up some gaps with information from texts.</a:t>
            </a:r>
            <a:endParaRPr lang="en-US" sz="3200" dirty="0"/>
          </a:p>
          <a:p>
            <a:endParaRPr lang="en-US" sz="2000" dirty="0" smtClean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61287010"/>
              </p:ext>
            </p:extLst>
          </p:nvPr>
        </p:nvGraphicFramePr>
        <p:xfrm>
          <a:off x="2209800" y="609600"/>
          <a:ext cx="403860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03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533400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</a:rPr>
              <a:t>Watch the  video and gather more knowledge </a:t>
            </a:r>
          </a:p>
          <a:p>
            <a:r>
              <a:rPr lang="en-US" sz="2800" dirty="0">
                <a:solidFill>
                  <a:srgbClr val="00B0F0"/>
                </a:solidFill>
              </a:rPr>
              <a:t>a</a:t>
            </a:r>
            <a:r>
              <a:rPr lang="en-US" sz="2800" dirty="0" smtClean="0">
                <a:solidFill>
                  <a:srgbClr val="00B0F0"/>
                </a:solidFill>
              </a:rPr>
              <a:t>bout space-technology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76400" y="609599"/>
            <a:ext cx="5257800" cy="12325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7391400" cy="121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Eminent Astronauts On The Moon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05000"/>
            <a:ext cx="5377750" cy="3645215"/>
          </a:xfrm>
        </p:spPr>
      </p:pic>
      <p:sp>
        <p:nvSpPr>
          <p:cNvPr id="5" name="TextBox 4"/>
          <p:cNvSpPr txBox="1"/>
          <p:nvPr/>
        </p:nvSpPr>
        <p:spPr>
          <a:xfrm>
            <a:off x="228600" y="379089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Armstrong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572518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Mike Collins</a:t>
            </a:r>
            <a:endParaRPr lang="en-US" sz="2800" dirty="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114800" y="4706212"/>
            <a:ext cx="304800" cy="10272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772400" y="2923309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660066"/>
                </a:solidFill>
              </a:rPr>
              <a:t>Buzz </a:t>
            </a:r>
          </a:p>
          <a:p>
            <a:r>
              <a:rPr lang="en-US" sz="2000" dirty="0" err="1" smtClean="0">
                <a:solidFill>
                  <a:srgbClr val="660066"/>
                </a:solidFill>
              </a:rPr>
              <a:t>Aldrin</a:t>
            </a:r>
            <a:endParaRPr lang="en-US" sz="2000" dirty="0">
              <a:solidFill>
                <a:srgbClr val="660066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295400" y="3940286"/>
            <a:ext cx="1066800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172200" y="3276600"/>
            <a:ext cx="1600200" cy="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24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838200"/>
            <a:ext cx="8686800" cy="2590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* Do you know the name this space ship? 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* Who commanded this?</a:t>
            </a: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78124"/>
            <a:ext cx="3429000" cy="4275076"/>
          </a:xfrm>
        </p:spPr>
      </p:pic>
      <p:sp>
        <p:nvSpPr>
          <p:cNvPr id="5" name="Rectangle 4"/>
          <p:cNvSpPr/>
          <p:nvPr/>
        </p:nvSpPr>
        <p:spPr>
          <a:xfrm>
            <a:off x="762000" y="3301425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smtClean="0">
                <a:solidFill>
                  <a:srgbClr val="FF0000"/>
                </a:solidFill>
                <a:ea typeface="+mj-ea"/>
                <a:cs typeface="+mj-cs"/>
              </a:rPr>
              <a:t>Apollo 11</a:t>
            </a:r>
            <a:endParaRPr lang="en-US" sz="3200" dirty="0">
              <a:solidFill>
                <a:srgbClr val="FF0000"/>
              </a:solidFill>
              <a:ea typeface="+mj-ea"/>
              <a:cs typeface="+mj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66800" y="2819400"/>
            <a:ext cx="22098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5105400"/>
            <a:ext cx="41148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Neil Armstrong</a:t>
            </a:r>
            <a:endParaRPr lang="en-US" sz="3600" dirty="0"/>
          </a:p>
        </p:txBody>
      </p:sp>
      <p:cxnSp>
        <p:nvCxnSpPr>
          <p:cNvPr id="8" name="Straight Arrow Connector 7"/>
          <p:cNvCxnSpPr>
            <a:stCxn id="4" idx="1"/>
          </p:cNvCxnSpPr>
          <p:nvPr/>
        </p:nvCxnSpPr>
        <p:spPr>
          <a:xfrm flipH="1" flipV="1">
            <a:off x="3048000" y="3657600"/>
            <a:ext cx="2057400" cy="7580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05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9144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660066"/>
                </a:solidFill>
              </a:rPr>
              <a:t>What do the following refer to in the text?</a:t>
            </a:r>
            <a:endParaRPr lang="en-US" sz="3200" dirty="0">
              <a:solidFill>
                <a:srgbClr val="660066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08617"/>
            <a:ext cx="2622838" cy="295805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pic>
      <p:sp>
        <p:nvSpPr>
          <p:cNvPr id="8" name="Oval 7"/>
          <p:cNvSpPr/>
          <p:nvPr/>
        </p:nvSpPr>
        <p:spPr>
          <a:xfrm>
            <a:off x="1600200" y="2971801"/>
            <a:ext cx="1447800" cy="881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33600" y="42672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J0ined Navy-1949--1952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828800" y="4159859"/>
            <a:ext cx="1524000" cy="140274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5200" y="5105400"/>
            <a:ext cx="1447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[NASA- NACA.1955--Joined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505200" y="4953000"/>
            <a:ext cx="1447801" cy="134078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382923" y="4867364"/>
            <a:ext cx="1543051" cy="13048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solidFill>
                  <a:srgbClr val="002060"/>
                </a:solidFill>
              </a:rPr>
              <a:t>x-15,Rok-cet </a:t>
            </a:r>
            <a:r>
              <a:rPr lang="en-US" dirty="0">
                <a:solidFill>
                  <a:srgbClr val="002060"/>
                </a:solidFill>
              </a:rPr>
              <a:t>plane</a:t>
            </a:r>
          </a:p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6373957" y="3852933"/>
            <a:ext cx="2084243" cy="13859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373957" y="2667001"/>
            <a:ext cx="1779443" cy="1142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495425" y="1534597"/>
            <a:ext cx="1724025" cy="11324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026728" y="1371600"/>
            <a:ext cx="1700646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76600" y="2286000"/>
            <a:ext cx="51435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631605" y="4267201"/>
            <a:ext cx="997795" cy="11646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829301" y="2286000"/>
            <a:ext cx="544657" cy="53700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4" idx="0"/>
          </p:cNvCxnSpPr>
          <p:nvPr/>
        </p:nvCxnSpPr>
        <p:spPr>
          <a:xfrm flipH="1" flipV="1">
            <a:off x="5272931" y="4064788"/>
            <a:ext cx="881518" cy="80257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373958" y="1534597"/>
            <a:ext cx="1169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 err="1">
                <a:solidFill>
                  <a:srgbClr val="00B050"/>
                </a:solidFill>
              </a:rPr>
              <a:t>M,sc</a:t>
            </a:r>
            <a:r>
              <a:rPr lang="en-US" dirty="0">
                <a:solidFill>
                  <a:srgbClr val="00B050"/>
                </a:solidFill>
              </a:rPr>
              <a:t> from U,S,C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29400" y="2823001"/>
            <a:ext cx="167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FF00FF"/>
                </a:solidFill>
              </a:rPr>
              <a:t>Gather</a:t>
            </a:r>
          </a:p>
          <a:p>
            <a:pPr lvl="0"/>
            <a:r>
              <a:rPr lang="en-US" dirty="0">
                <a:solidFill>
                  <a:srgbClr val="FF00FF"/>
                </a:solidFill>
              </a:rPr>
              <a:t>Moon rocks-20-6-69</a:t>
            </a:r>
          </a:p>
        </p:txBody>
      </p:sp>
      <p:cxnSp>
        <p:nvCxnSpPr>
          <p:cNvPr id="39" name="Straight Arrow Connector 38"/>
          <p:cNvCxnSpPr>
            <a:endCxn id="34" idx="1"/>
          </p:cNvCxnSpPr>
          <p:nvPr/>
        </p:nvCxnSpPr>
        <p:spPr>
          <a:xfrm>
            <a:off x="5829300" y="3238500"/>
            <a:ext cx="800100" cy="4616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734149" y="4038601"/>
            <a:ext cx="2028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0070C0"/>
                </a:solidFill>
              </a:rPr>
              <a:t>July 16,1969</a:t>
            </a:r>
          </a:p>
          <a:p>
            <a:pPr lvl="0"/>
            <a:r>
              <a:rPr lang="en-US" dirty="0">
                <a:solidFill>
                  <a:srgbClr val="0070C0"/>
                </a:solidFill>
              </a:rPr>
              <a:t>Starts for the</a:t>
            </a:r>
          </a:p>
          <a:p>
            <a:pPr lvl="0"/>
            <a:r>
              <a:rPr lang="en-US" dirty="0">
                <a:solidFill>
                  <a:srgbClr val="0070C0"/>
                </a:solidFill>
              </a:rPr>
              <a:t>Moon by-Apollo-11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53323" y="3048000"/>
            <a:ext cx="13184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>
                <a:solidFill>
                  <a:prstClr val="black"/>
                </a:solidFill>
              </a:rPr>
              <a:t>August</a:t>
            </a:r>
            <a:endParaRPr lang="en-US" sz="2000" dirty="0">
              <a:solidFill>
                <a:prstClr val="black"/>
              </a:solidFill>
            </a:endParaRPr>
          </a:p>
          <a:p>
            <a:r>
              <a:rPr lang="en-US" sz="2000" dirty="0" smtClean="0">
                <a:solidFill>
                  <a:prstClr val="black"/>
                </a:solidFill>
              </a:rPr>
              <a:t>,5,1930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1495425" y="1636326"/>
            <a:ext cx="1476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US" dirty="0" err="1">
                <a:solidFill>
                  <a:prstClr val="black"/>
                </a:solidFill>
              </a:rPr>
              <a:t>B,sc</a:t>
            </a:r>
            <a:r>
              <a:rPr lang="en-US" dirty="0">
                <a:solidFill>
                  <a:prstClr val="black"/>
                </a:solidFill>
              </a:rPr>
              <a:t> from </a:t>
            </a:r>
            <a:r>
              <a:rPr lang="en-US" dirty="0" err="1">
                <a:solidFill>
                  <a:prstClr val="black"/>
                </a:solidFill>
              </a:rPr>
              <a:t>pardue</a:t>
            </a:r>
            <a:r>
              <a:rPr lang="en-US" dirty="0">
                <a:solidFill>
                  <a:prstClr val="black"/>
                </a:solidFill>
              </a:rPr>
              <a:t> university</a:t>
            </a:r>
          </a:p>
        </p:txBody>
      </p:sp>
      <p:cxnSp>
        <p:nvCxnSpPr>
          <p:cNvPr id="67" name="Straight Arrow Connector 66"/>
          <p:cNvCxnSpPr/>
          <p:nvPr/>
        </p:nvCxnSpPr>
        <p:spPr>
          <a:xfrm flipV="1">
            <a:off x="3219450" y="4325433"/>
            <a:ext cx="571500" cy="2709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11" idx="0"/>
          </p:cNvCxnSpPr>
          <p:nvPr/>
        </p:nvCxnSpPr>
        <p:spPr>
          <a:xfrm flipV="1">
            <a:off x="4229101" y="4383663"/>
            <a:ext cx="285749" cy="7217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8" idx="6"/>
          </p:cNvCxnSpPr>
          <p:nvPr/>
        </p:nvCxnSpPr>
        <p:spPr>
          <a:xfrm flipV="1">
            <a:off x="3048000" y="3238500"/>
            <a:ext cx="742950" cy="1738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74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1" grpId="0"/>
      <p:bldP spid="16" grpId="0"/>
      <p:bldP spid="34" grpId="0"/>
      <p:bldP spid="45" grpId="0"/>
      <p:bldP spid="63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2681"/>
            <a:ext cx="8607552" cy="939755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00B050"/>
                </a:solidFill>
              </a:rPr>
              <a:t>Group</a:t>
            </a:r>
            <a:r>
              <a:rPr lang="en-US" sz="5400" dirty="0" smtClean="0">
                <a:solidFill>
                  <a:srgbClr val="00B050"/>
                </a:solidFill>
              </a:rPr>
              <a:t> WORK(</a:t>
            </a:r>
            <a:r>
              <a:rPr lang="en-US" sz="4000" dirty="0" smtClean="0">
                <a:solidFill>
                  <a:srgbClr val="00B050"/>
                </a:solidFill>
              </a:rPr>
              <a:t>All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group)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2796" y="212681"/>
            <a:ext cx="28725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dirty="0">
                <a:solidFill>
                  <a:srgbClr val="00B050"/>
                </a:solidFill>
                <a:ea typeface="+mj-ea"/>
                <a:cs typeface="+mj-cs"/>
              </a:rPr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09800"/>
            <a:ext cx="8915400" cy="48320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u="sng" dirty="0" smtClean="0">
                <a:solidFill>
                  <a:srgbClr val="FF00FF"/>
                </a:solidFill>
              </a:rPr>
              <a:t>Fill up the gaps with correct word from the text</a:t>
            </a:r>
            <a:r>
              <a:rPr lang="en-US" sz="2800" dirty="0" smtClean="0"/>
              <a:t>. </a:t>
            </a:r>
          </a:p>
          <a:p>
            <a:r>
              <a:rPr lang="en-US" sz="3200" dirty="0" smtClean="0"/>
              <a:t>Neil Armstrong was the first human who(a</a:t>
            </a:r>
            <a:r>
              <a:rPr lang="en-US" sz="3200" u="sng" dirty="0" smtClean="0">
                <a:solidFill>
                  <a:srgbClr val="FF0000"/>
                </a:solidFill>
              </a:rPr>
              <a:t>)         </a:t>
            </a:r>
            <a:r>
              <a:rPr lang="en-US" sz="3200" dirty="0" smtClean="0"/>
              <a:t>on the </a:t>
            </a:r>
            <a:r>
              <a:rPr lang="en-US" sz="3200" dirty="0" err="1" smtClean="0"/>
              <a:t>moon.He</a:t>
            </a:r>
            <a:r>
              <a:rPr lang="en-US" sz="3200" dirty="0" smtClean="0"/>
              <a:t> (b)</a:t>
            </a:r>
            <a:r>
              <a:rPr lang="en-US" sz="3200" u="sng" dirty="0" smtClean="0">
                <a:solidFill>
                  <a:srgbClr val="FF0000"/>
                </a:solidFill>
              </a:rPr>
              <a:t>          </a:t>
            </a:r>
            <a:r>
              <a:rPr lang="en-US" sz="3200" dirty="0" smtClean="0"/>
              <a:t>at Purdue </a:t>
            </a:r>
            <a:r>
              <a:rPr lang="en-US" sz="3200" dirty="0" err="1" smtClean="0"/>
              <a:t>university.He</a:t>
            </a:r>
            <a:r>
              <a:rPr lang="en-US" sz="3200" dirty="0" smtClean="0"/>
              <a:t> joined the navy and served there for(c</a:t>
            </a:r>
            <a:r>
              <a:rPr lang="en-US" sz="3200" u="sng" dirty="0" smtClean="0">
                <a:solidFill>
                  <a:srgbClr val="FF0000"/>
                </a:solidFill>
              </a:rPr>
              <a:t>)        </a:t>
            </a:r>
            <a:r>
              <a:rPr lang="en-US" sz="3200" dirty="0" err="1" smtClean="0"/>
              <a:t>years.He</a:t>
            </a:r>
            <a:r>
              <a:rPr lang="en-US" sz="3200" dirty="0" smtClean="0"/>
              <a:t> also worked in the air force as a (d)         </a:t>
            </a:r>
            <a:r>
              <a:rPr lang="en-US" sz="3200" u="sng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pilot. The world will  (e)          forget him.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3957935"/>
            <a:ext cx="140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>
                <a:solidFill>
                  <a:srgbClr val="FF0000"/>
                </a:solidFill>
              </a:rPr>
              <a:t>stepped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123946" y="3957935"/>
            <a:ext cx="1562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FF0000"/>
                </a:solidFill>
              </a:rPr>
              <a:t>studied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09844" y="4876800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</a:rPr>
              <a:t> four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708888" y="5358825"/>
            <a:ext cx="1596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</a:rPr>
              <a:t>civilian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203535" y="5791200"/>
            <a:ext cx="1349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</a:rPr>
              <a:t>never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329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ave 5"/>
          <p:cNvSpPr/>
          <p:nvPr/>
        </p:nvSpPr>
        <p:spPr>
          <a:xfrm>
            <a:off x="304800" y="0"/>
            <a:ext cx="8610600" cy="15240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534400" cy="129540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92D050"/>
                </a:solidFill>
              </a:rPr>
              <a:t>EVALUATION</a:t>
            </a:r>
            <a:endParaRPr lang="en-US" sz="6000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98687"/>
            <a:ext cx="8458200" cy="5078313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1.Who commanded the  Gemini 8 mission</a:t>
            </a:r>
            <a:r>
              <a:rPr lang="en-US" sz="3200" dirty="0" smtClean="0">
                <a:solidFill>
                  <a:srgbClr val="00B0F0"/>
                </a:solidFill>
              </a:rPr>
              <a:t>?</a:t>
            </a:r>
            <a:r>
              <a:rPr lang="en-US" sz="1600" dirty="0" smtClean="0">
                <a:solidFill>
                  <a:srgbClr val="00B0F0"/>
                </a:solidFill>
              </a:rPr>
              <a:t> </a:t>
            </a:r>
            <a:r>
              <a:rPr lang="en-US" sz="1600" dirty="0" smtClean="0"/>
              <a:t>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2.Where from Neil Armstrong received </a:t>
            </a:r>
            <a:r>
              <a:rPr lang="en-US" sz="3600" dirty="0" err="1" smtClean="0">
                <a:solidFill>
                  <a:srgbClr val="FF0000"/>
                </a:solidFill>
              </a:rPr>
              <a:t>M,sc</a:t>
            </a:r>
            <a:r>
              <a:rPr lang="en-US" sz="3600" dirty="0" smtClean="0">
                <a:solidFill>
                  <a:srgbClr val="FF0000"/>
                </a:solidFill>
              </a:rPr>
              <a:t>, degree? </a:t>
            </a:r>
          </a:p>
          <a:p>
            <a:r>
              <a:rPr lang="en-US" sz="3600" dirty="0" smtClean="0">
                <a:solidFill>
                  <a:srgbClr val="00B050"/>
                </a:solidFill>
              </a:rPr>
              <a:t>3.How many times the astronauts  </a:t>
            </a:r>
          </a:p>
          <a:p>
            <a:r>
              <a:rPr lang="en-US" sz="3600" dirty="0" smtClean="0">
                <a:solidFill>
                  <a:srgbClr val="00B050"/>
                </a:solidFill>
              </a:rPr>
              <a:t>Stayed on the moon? </a:t>
            </a:r>
          </a:p>
          <a:p>
            <a:r>
              <a:rPr lang="en-US" sz="3600" dirty="0" smtClean="0">
                <a:solidFill>
                  <a:srgbClr val="002060"/>
                </a:solidFill>
              </a:rPr>
              <a:t>4.What did they do on the moon for over two hours?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278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962400"/>
            <a:ext cx="8305801" cy="1938992"/>
          </a:xfrm>
          <a:prstGeom prst="rect">
            <a:avLst/>
          </a:prstGeom>
          <a:solidFill>
            <a:srgbClr val="002060"/>
          </a:solidFill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Write a short description about </a:t>
            </a:r>
          </a:p>
          <a:p>
            <a:r>
              <a:rPr lang="en-US" sz="4000" dirty="0" smtClean="0">
                <a:solidFill>
                  <a:srgbClr val="00B050"/>
                </a:solidFill>
              </a:rPr>
              <a:t>Neil Armstrong within five sentences.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57200" y="457200"/>
            <a:ext cx="8305801" cy="3505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8555" y="1449050"/>
            <a:ext cx="74334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/>
              <a:t>Home work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41174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</a:rPr>
              <a:t>GOOD BYE</a:t>
            </a:r>
            <a:endParaRPr lang="en-US" sz="6000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09600"/>
            <a:ext cx="7696200" cy="4343400"/>
          </a:xfrm>
        </p:spPr>
      </p:pic>
    </p:spTree>
    <p:extLst>
      <p:ext uri="{BB962C8B-B14F-4D97-AF65-F5344CB8AC3E}">
        <p14:creationId xmlns:p14="http://schemas.microsoft.com/office/powerpoint/2010/main" val="165263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928</TotalTime>
  <Words>300</Words>
  <Application>Microsoft Office PowerPoint</Application>
  <PresentationFormat>On-screen Show (4:3)</PresentationFormat>
  <Paragraphs>57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Aspect</vt:lpstr>
      <vt:lpstr>WEL-COME TO ALL</vt:lpstr>
      <vt:lpstr>SWAPAN KUMAR BHOWMIK. ASSISTANT TEACHER CHILONIA UNION HIGH SCHOOL. SENBAG,NOAKHALI.</vt:lpstr>
      <vt:lpstr>Look at the following pictures and say what are called the men and what do they do?</vt:lpstr>
      <vt:lpstr>Look at these pictures and say  who led these kinds of aircrafts and where are their work place?</vt:lpstr>
      <vt:lpstr>PowerPoint Presentation</vt:lpstr>
      <vt:lpstr>PowerPoint Presentation</vt:lpstr>
      <vt:lpstr>PowerPoint Presentation</vt:lpstr>
      <vt:lpstr>Eminent Astronauts On The Moon</vt:lpstr>
      <vt:lpstr>* Do you know the name this space ship?  * Who commanded this? </vt:lpstr>
      <vt:lpstr>What do the following refer to in the text?</vt:lpstr>
      <vt:lpstr>Group WORK(All group)</vt:lpstr>
      <vt:lpstr>EVALUATION</vt:lpstr>
      <vt:lpstr>PowerPoint Presentation</vt:lpstr>
      <vt:lpstr>GOOD BYE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WEL-COME TO EVERY BODY</dc:title>
  <dc:creator>TSS</dc:creator>
  <cp:lastModifiedBy>TSS</cp:lastModifiedBy>
  <cp:revision>155</cp:revision>
  <dcterms:created xsi:type="dcterms:W3CDTF">2013-07-17T04:45:01Z</dcterms:created>
  <dcterms:modified xsi:type="dcterms:W3CDTF">2013-07-25T03:56:39Z</dcterms:modified>
</cp:coreProperties>
</file>